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79" r:id="rId2"/>
    <p:sldId id="280" r:id="rId3"/>
    <p:sldId id="281" r:id="rId4"/>
    <p:sldId id="28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FF8988"/>
    <a:srgbClr val="1722F5"/>
    <a:srgbClr val="FFA29F"/>
    <a:srgbClr val="808CF5"/>
    <a:srgbClr val="CF7B6E"/>
    <a:srgbClr val="945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5"/>
    <p:restoredTop sz="93199"/>
  </p:normalViewPr>
  <p:slideViewPr>
    <p:cSldViewPr snapToGrid="0" snapToObjects="1">
      <p:cViewPr varScale="1">
        <p:scale>
          <a:sx n="106" d="100"/>
          <a:sy n="106" d="100"/>
        </p:scale>
        <p:origin x="2106" y="10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C7FD0-A5CD-1140-89C8-5A6B72C3494E}" type="doc">
      <dgm:prSet loTypeId="urn:microsoft.com/office/officeart/2005/8/layout/hChevron3" loCatId="process" qsTypeId="urn:microsoft.com/office/officeart/2005/8/quickstyle/simple2" qsCatId="simple" csTypeId="urn:microsoft.com/office/officeart/2005/8/colors/colorful3" csCatId="colorful" phldr="1"/>
      <dgm:spPr/>
    </dgm:pt>
    <dgm:pt modelId="{64B4F759-5F7C-D341-B313-EF92DA3CA7B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6C760A3D-519D-6540-B203-BA8490143F84}" type="parTrans" cxnId="{C860C767-8D7B-1840-ACDF-697660CE7B73}">
      <dgm:prSet/>
      <dgm:spPr/>
      <dgm:t>
        <a:bodyPr/>
        <a:lstStyle/>
        <a:p>
          <a:endParaRPr lang="en-US"/>
        </a:p>
      </dgm:t>
    </dgm:pt>
    <dgm:pt modelId="{D8E6E54F-1B3F-7647-8370-21CCBD04B23B}" type="sibTrans" cxnId="{C860C767-8D7B-1840-ACDF-697660CE7B73}">
      <dgm:prSet/>
      <dgm:spPr/>
      <dgm:t>
        <a:bodyPr/>
        <a:lstStyle/>
        <a:p>
          <a:endParaRPr lang="en-US"/>
        </a:p>
      </dgm:t>
    </dgm:pt>
    <dgm:pt modelId="{1A844018-1C02-F242-AFC8-E8402BC2469B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E5D218AB-74D8-4B4E-BF60-BF8BF9D95967}" type="parTrans" cxnId="{5B4614B9-C9D6-CD49-9119-9ADC38170BF2}">
      <dgm:prSet/>
      <dgm:spPr/>
      <dgm:t>
        <a:bodyPr/>
        <a:lstStyle/>
        <a:p>
          <a:endParaRPr lang="en-US"/>
        </a:p>
      </dgm:t>
    </dgm:pt>
    <dgm:pt modelId="{A3BEA34A-C8ED-EB46-917A-4AC186E0DB19}" type="sibTrans" cxnId="{5B4614B9-C9D6-CD49-9119-9ADC38170BF2}">
      <dgm:prSet/>
      <dgm:spPr/>
      <dgm:t>
        <a:bodyPr/>
        <a:lstStyle/>
        <a:p>
          <a:endParaRPr lang="en-US"/>
        </a:p>
      </dgm:t>
    </dgm:pt>
    <dgm:pt modelId="{9BFBEC35-9CEB-0E4C-B633-9500B6E02D52}">
      <dgm:prSet/>
      <dgm:spPr>
        <a:solidFill>
          <a:srgbClr val="E1C299"/>
        </a:solidFill>
      </dgm:spPr>
      <dgm:t>
        <a:bodyPr/>
        <a:lstStyle/>
        <a:p>
          <a:endParaRPr lang="en-US"/>
        </a:p>
      </dgm:t>
    </dgm:pt>
    <dgm:pt modelId="{29CDE01F-8B0F-3149-A94B-96FABD810502}" type="parTrans" cxnId="{F8AFE94B-773A-A943-9585-E9B61D64FD59}">
      <dgm:prSet/>
      <dgm:spPr/>
      <dgm:t>
        <a:bodyPr/>
        <a:lstStyle/>
        <a:p>
          <a:endParaRPr lang="en-US"/>
        </a:p>
      </dgm:t>
    </dgm:pt>
    <dgm:pt modelId="{B1337866-4D21-374C-8399-0F4944E6B9C2}" type="sibTrans" cxnId="{F8AFE94B-773A-A943-9585-E9B61D64FD59}">
      <dgm:prSet/>
      <dgm:spPr/>
      <dgm:t>
        <a:bodyPr/>
        <a:lstStyle/>
        <a:p>
          <a:endParaRPr lang="en-US"/>
        </a:p>
      </dgm:t>
    </dgm:pt>
    <dgm:pt modelId="{F7C0E533-4C41-DF4C-86E9-4B2F7900352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9A33320-0561-A44D-BF95-94723AB1EFBA}" type="parTrans" cxnId="{31F4E62F-9C0D-BE46-A926-30F9C51242BF}">
      <dgm:prSet/>
      <dgm:spPr/>
      <dgm:t>
        <a:bodyPr/>
        <a:lstStyle/>
        <a:p>
          <a:endParaRPr lang="en-US"/>
        </a:p>
      </dgm:t>
    </dgm:pt>
    <dgm:pt modelId="{A5835AC6-8CD0-9547-9580-00DCA1D75B55}" type="sibTrans" cxnId="{31F4E62F-9C0D-BE46-A926-30F9C51242BF}">
      <dgm:prSet/>
      <dgm:spPr/>
      <dgm:t>
        <a:bodyPr/>
        <a:lstStyle/>
        <a:p>
          <a:endParaRPr lang="en-US"/>
        </a:p>
      </dgm:t>
    </dgm:pt>
    <dgm:pt modelId="{FE5E8D90-35C2-BF42-A17D-99E964DB4500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DE25CCE6-503A-3447-8452-5F671124F749}" type="sibTrans" cxnId="{1506A458-7849-3745-88FA-389DDDE7F03F}">
      <dgm:prSet/>
      <dgm:spPr/>
      <dgm:t>
        <a:bodyPr/>
        <a:lstStyle/>
        <a:p>
          <a:endParaRPr lang="en-US"/>
        </a:p>
      </dgm:t>
    </dgm:pt>
    <dgm:pt modelId="{00EABEA6-BA8E-004F-BDDF-7176C3AD0559}" type="parTrans" cxnId="{1506A458-7849-3745-88FA-389DDDE7F03F}">
      <dgm:prSet/>
      <dgm:spPr/>
      <dgm:t>
        <a:bodyPr/>
        <a:lstStyle/>
        <a:p>
          <a:endParaRPr lang="en-US"/>
        </a:p>
      </dgm:t>
    </dgm:pt>
    <dgm:pt modelId="{869F6352-9575-E946-9A33-DC9BBDC13BD6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380A718C-8C92-DE47-9594-DF0E6D6F23D2}" type="sibTrans" cxnId="{D1F72196-3DF7-6A40-B7F6-39F208F6B9CC}">
      <dgm:prSet/>
      <dgm:spPr/>
      <dgm:t>
        <a:bodyPr/>
        <a:lstStyle/>
        <a:p>
          <a:endParaRPr lang="en-US"/>
        </a:p>
      </dgm:t>
    </dgm:pt>
    <dgm:pt modelId="{AFEDEEB8-668C-9F46-BB7D-2702867BF102}" type="parTrans" cxnId="{D1F72196-3DF7-6A40-B7F6-39F208F6B9CC}">
      <dgm:prSet/>
      <dgm:spPr/>
      <dgm:t>
        <a:bodyPr/>
        <a:lstStyle/>
        <a:p>
          <a:endParaRPr lang="en-US"/>
        </a:p>
      </dgm:t>
    </dgm:pt>
    <dgm:pt modelId="{92096615-9D1C-FE47-B0D2-D32597DD2AE0}" type="pres">
      <dgm:prSet presAssocID="{CE0C7FD0-A5CD-1140-89C8-5A6B72C3494E}" presName="Name0" presStyleCnt="0">
        <dgm:presLayoutVars>
          <dgm:dir/>
          <dgm:resizeHandles val="exact"/>
        </dgm:presLayoutVars>
      </dgm:prSet>
      <dgm:spPr/>
    </dgm:pt>
    <dgm:pt modelId="{C2D1D7E4-AB93-F74A-BA78-E3E9B221D921}" type="pres">
      <dgm:prSet presAssocID="{869F6352-9575-E946-9A33-DC9BBDC13BD6}" presName="parTxOnly" presStyleLbl="node1" presStyleIdx="0" presStyleCnt="6" custScaleX="99417" custScaleY="63772">
        <dgm:presLayoutVars>
          <dgm:bulletEnabled val="1"/>
        </dgm:presLayoutVars>
      </dgm:prSet>
      <dgm:spPr/>
    </dgm:pt>
    <dgm:pt modelId="{63101CC9-0228-BD42-A5AD-4A7BC5044788}" type="pres">
      <dgm:prSet presAssocID="{380A718C-8C92-DE47-9594-DF0E6D6F23D2}" presName="parSpace" presStyleCnt="0"/>
      <dgm:spPr/>
    </dgm:pt>
    <dgm:pt modelId="{B39B2BC2-CCEE-1D49-A26D-BA115C8F1950}" type="pres">
      <dgm:prSet presAssocID="{FE5E8D90-35C2-BF42-A17D-99E964DB4500}" presName="parTxOnly" presStyleLbl="node1" presStyleIdx="1" presStyleCnt="6" custScaleX="49389" custScaleY="61440">
        <dgm:presLayoutVars>
          <dgm:bulletEnabled val="1"/>
        </dgm:presLayoutVars>
      </dgm:prSet>
      <dgm:spPr/>
    </dgm:pt>
    <dgm:pt modelId="{4EB16B64-5EC3-5A43-A7B9-E3F150CA8229}" type="pres">
      <dgm:prSet presAssocID="{DE25CCE6-503A-3447-8452-5F671124F749}" presName="parSpace" presStyleCnt="0"/>
      <dgm:spPr/>
    </dgm:pt>
    <dgm:pt modelId="{51336339-5694-3C44-9730-9110E8AD15FA}" type="pres">
      <dgm:prSet presAssocID="{64B4F759-5F7C-D341-B313-EF92DA3CA7BE}" presName="parTxOnly" presStyleLbl="node1" presStyleIdx="2" presStyleCnt="6" custScaleX="51717" custScaleY="61440">
        <dgm:presLayoutVars>
          <dgm:bulletEnabled val="1"/>
        </dgm:presLayoutVars>
      </dgm:prSet>
      <dgm:spPr/>
    </dgm:pt>
    <dgm:pt modelId="{3EA92A6A-9D63-F941-8F40-3B03439FC4A1}" type="pres">
      <dgm:prSet presAssocID="{D8E6E54F-1B3F-7647-8370-21CCBD04B23B}" presName="parSpace" presStyleCnt="0"/>
      <dgm:spPr/>
    </dgm:pt>
    <dgm:pt modelId="{B404A18E-2C49-1B4A-940B-82D6B6DA72E1}" type="pres">
      <dgm:prSet presAssocID="{1A844018-1C02-F242-AFC8-E8402BC2469B}" presName="parTxOnly" presStyleLbl="node1" presStyleIdx="3" presStyleCnt="6" custScaleX="51630" custScaleY="61440">
        <dgm:presLayoutVars>
          <dgm:bulletEnabled val="1"/>
        </dgm:presLayoutVars>
      </dgm:prSet>
      <dgm:spPr/>
    </dgm:pt>
    <dgm:pt modelId="{930A3DAB-7FA0-7946-9E36-891D95109960}" type="pres">
      <dgm:prSet presAssocID="{A3BEA34A-C8ED-EB46-917A-4AC186E0DB19}" presName="parSpace" presStyleCnt="0"/>
      <dgm:spPr/>
    </dgm:pt>
    <dgm:pt modelId="{AD4B63BE-945E-A343-8CD3-51200071FF16}" type="pres">
      <dgm:prSet presAssocID="{F7C0E533-4C41-DF4C-86E9-4B2F7900352F}" presName="parTxOnly" presStyleLbl="node1" presStyleIdx="4" presStyleCnt="6" custScaleX="77057" custScaleY="61440">
        <dgm:presLayoutVars>
          <dgm:bulletEnabled val="1"/>
        </dgm:presLayoutVars>
      </dgm:prSet>
      <dgm:spPr/>
    </dgm:pt>
    <dgm:pt modelId="{25AD554A-0439-FA4F-8458-6EF3085219CF}" type="pres">
      <dgm:prSet presAssocID="{A5835AC6-8CD0-9547-9580-00DCA1D75B55}" presName="parSpace" presStyleCnt="0"/>
      <dgm:spPr/>
    </dgm:pt>
    <dgm:pt modelId="{15E518AE-A502-8346-B23D-8C0916E8DCA4}" type="pres">
      <dgm:prSet presAssocID="{9BFBEC35-9CEB-0E4C-B633-9500B6E02D52}" presName="parTxOnly" presStyleLbl="node1" presStyleIdx="5" presStyleCnt="6" custScaleX="98304" custScaleY="61440">
        <dgm:presLayoutVars>
          <dgm:bulletEnabled val="1"/>
        </dgm:presLayoutVars>
      </dgm:prSet>
      <dgm:spPr/>
    </dgm:pt>
  </dgm:ptLst>
  <dgm:cxnLst>
    <dgm:cxn modelId="{31F4E62F-9C0D-BE46-A926-30F9C51242BF}" srcId="{CE0C7FD0-A5CD-1140-89C8-5A6B72C3494E}" destId="{F7C0E533-4C41-DF4C-86E9-4B2F7900352F}" srcOrd="4" destOrd="0" parTransId="{D9A33320-0561-A44D-BF95-94723AB1EFBA}" sibTransId="{A5835AC6-8CD0-9547-9580-00DCA1D75B55}"/>
    <dgm:cxn modelId="{AFD47C60-0966-3F45-AE8A-8A1884DFF14C}" type="presOf" srcId="{64B4F759-5F7C-D341-B313-EF92DA3CA7BE}" destId="{51336339-5694-3C44-9730-9110E8AD15FA}" srcOrd="0" destOrd="0" presId="urn:microsoft.com/office/officeart/2005/8/layout/hChevron3"/>
    <dgm:cxn modelId="{07A8A861-723D-6E43-9E5A-8CAA19B24ECE}" type="presOf" srcId="{869F6352-9575-E946-9A33-DC9BBDC13BD6}" destId="{C2D1D7E4-AB93-F74A-BA78-E3E9B221D921}" srcOrd="0" destOrd="0" presId="urn:microsoft.com/office/officeart/2005/8/layout/hChevron3"/>
    <dgm:cxn modelId="{C860C767-8D7B-1840-ACDF-697660CE7B73}" srcId="{CE0C7FD0-A5CD-1140-89C8-5A6B72C3494E}" destId="{64B4F759-5F7C-D341-B313-EF92DA3CA7BE}" srcOrd="2" destOrd="0" parTransId="{6C760A3D-519D-6540-B203-BA8490143F84}" sibTransId="{D8E6E54F-1B3F-7647-8370-21CCBD04B23B}"/>
    <dgm:cxn modelId="{F8AFE94B-773A-A943-9585-E9B61D64FD59}" srcId="{CE0C7FD0-A5CD-1140-89C8-5A6B72C3494E}" destId="{9BFBEC35-9CEB-0E4C-B633-9500B6E02D52}" srcOrd="5" destOrd="0" parTransId="{29CDE01F-8B0F-3149-A94B-96FABD810502}" sibTransId="{B1337866-4D21-374C-8399-0F4944E6B9C2}"/>
    <dgm:cxn modelId="{1506A458-7849-3745-88FA-389DDDE7F03F}" srcId="{CE0C7FD0-A5CD-1140-89C8-5A6B72C3494E}" destId="{FE5E8D90-35C2-BF42-A17D-99E964DB4500}" srcOrd="1" destOrd="0" parTransId="{00EABEA6-BA8E-004F-BDDF-7176C3AD0559}" sibTransId="{DE25CCE6-503A-3447-8452-5F671124F749}"/>
    <dgm:cxn modelId="{CD00A387-A891-C14F-ABE1-5EB3F6B40030}" type="presOf" srcId="{FE5E8D90-35C2-BF42-A17D-99E964DB4500}" destId="{B39B2BC2-CCEE-1D49-A26D-BA115C8F1950}" srcOrd="0" destOrd="0" presId="urn:microsoft.com/office/officeart/2005/8/layout/hChevron3"/>
    <dgm:cxn modelId="{2CF3EB94-E782-2C4A-9420-9D8C7E10FD4D}" type="presOf" srcId="{CE0C7FD0-A5CD-1140-89C8-5A6B72C3494E}" destId="{92096615-9D1C-FE47-B0D2-D32597DD2AE0}" srcOrd="0" destOrd="0" presId="urn:microsoft.com/office/officeart/2005/8/layout/hChevron3"/>
    <dgm:cxn modelId="{F2013395-1356-0E49-9A3C-D3151E26BB61}" type="presOf" srcId="{F7C0E533-4C41-DF4C-86E9-4B2F7900352F}" destId="{AD4B63BE-945E-A343-8CD3-51200071FF16}" srcOrd="0" destOrd="0" presId="urn:microsoft.com/office/officeart/2005/8/layout/hChevron3"/>
    <dgm:cxn modelId="{D1F72196-3DF7-6A40-B7F6-39F208F6B9CC}" srcId="{CE0C7FD0-A5CD-1140-89C8-5A6B72C3494E}" destId="{869F6352-9575-E946-9A33-DC9BBDC13BD6}" srcOrd="0" destOrd="0" parTransId="{AFEDEEB8-668C-9F46-BB7D-2702867BF102}" sibTransId="{380A718C-8C92-DE47-9594-DF0E6D6F23D2}"/>
    <dgm:cxn modelId="{5B4614B9-C9D6-CD49-9119-9ADC38170BF2}" srcId="{CE0C7FD0-A5CD-1140-89C8-5A6B72C3494E}" destId="{1A844018-1C02-F242-AFC8-E8402BC2469B}" srcOrd="3" destOrd="0" parTransId="{E5D218AB-74D8-4B4E-BF60-BF8BF9D95967}" sibTransId="{A3BEA34A-C8ED-EB46-917A-4AC186E0DB19}"/>
    <dgm:cxn modelId="{5103BAD4-AECD-BE49-B15B-78F70E104084}" type="presOf" srcId="{1A844018-1C02-F242-AFC8-E8402BC2469B}" destId="{B404A18E-2C49-1B4A-940B-82D6B6DA72E1}" srcOrd="0" destOrd="0" presId="urn:microsoft.com/office/officeart/2005/8/layout/hChevron3"/>
    <dgm:cxn modelId="{E2648CFE-435A-1B42-89E7-97FD38E3AC54}" type="presOf" srcId="{9BFBEC35-9CEB-0E4C-B633-9500B6E02D52}" destId="{15E518AE-A502-8346-B23D-8C0916E8DCA4}" srcOrd="0" destOrd="0" presId="urn:microsoft.com/office/officeart/2005/8/layout/hChevron3"/>
    <dgm:cxn modelId="{34F21F1D-737C-5549-B3D0-621AA8B7DD29}" type="presParOf" srcId="{92096615-9D1C-FE47-B0D2-D32597DD2AE0}" destId="{C2D1D7E4-AB93-F74A-BA78-E3E9B221D921}" srcOrd="0" destOrd="0" presId="urn:microsoft.com/office/officeart/2005/8/layout/hChevron3"/>
    <dgm:cxn modelId="{50A347E2-3B92-EE40-9523-6C14EA3F9B8D}" type="presParOf" srcId="{92096615-9D1C-FE47-B0D2-D32597DD2AE0}" destId="{63101CC9-0228-BD42-A5AD-4A7BC5044788}" srcOrd="1" destOrd="0" presId="urn:microsoft.com/office/officeart/2005/8/layout/hChevron3"/>
    <dgm:cxn modelId="{CD62D62D-6CF6-A448-ACDF-6AA0CD83174C}" type="presParOf" srcId="{92096615-9D1C-FE47-B0D2-D32597DD2AE0}" destId="{B39B2BC2-CCEE-1D49-A26D-BA115C8F1950}" srcOrd="2" destOrd="0" presId="urn:microsoft.com/office/officeart/2005/8/layout/hChevron3"/>
    <dgm:cxn modelId="{93110D4F-76E7-E246-812C-B79BA3BE9410}" type="presParOf" srcId="{92096615-9D1C-FE47-B0D2-D32597DD2AE0}" destId="{4EB16B64-5EC3-5A43-A7B9-E3F150CA8229}" srcOrd="3" destOrd="0" presId="urn:microsoft.com/office/officeart/2005/8/layout/hChevron3"/>
    <dgm:cxn modelId="{8A2D9674-A70F-9F4B-BEEF-3E4333686324}" type="presParOf" srcId="{92096615-9D1C-FE47-B0D2-D32597DD2AE0}" destId="{51336339-5694-3C44-9730-9110E8AD15FA}" srcOrd="4" destOrd="0" presId="urn:microsoft.com/office/officeart/2005/8/layout/hChevron3"/>
    <dgm:cxn modelId="{073F8244-EAA2-E147-A6DF-6AA2E881BBB5}" type="presParOf" srcId="{92096615-9D1C-FE47-B0D2-D32597DD2AE0}" destId="{3EA92A6A-9D63-F941-8F40-3B03439FC4A1}" srcOrd="5" destOrd="0" presId="urn:microsoft.com/office/officeart/2005/8/layout/hChevron3"/>
    <dgm:cxn modelId="{8086450E-5E48-314D-8387-C0279B509749}" type="presParOf" srcId="{92096615-9D1C-FE47-B0D2-D32597DD2AE0}" destId="{B404A18E-2C49-1B4A-940B-82D6B6DA72E1}" srcOrd="6" destOrd="0" presId="urn:microsoft.com/office/officeart/2005/8/layout/hChevron3"/>
    <dgm:cxn modelId="{35A44EF4-CB71-0543-B06D-3C649D1A365B}" type="presParOf" srcId="{92096615-9D1C-FE47-B0D2-D32597DD2AE0}" destId="{930A3DAB-7FA0-7946-9E36-891D95109960}" srcOrd="7" destOrd="0" presId="urn:microsoft.com/office/officeart/2005/8/layout/hChevron3"/>
    <dgm:cxn modelId="{3D2E2CBD-1D23-AF49-AF0E-98A287DAE0FD}" type="presParOf" srcId="{92096615-9D1C-FE47-B0D2-D32597DD2AE0}" destId="{AD4B63BE-945E-A343-8CD3-51200071FF16}" srcOrd="8" destOrd="0" presId="urn:microsoft.com/office/officeart/2005/8/layout/hChevron3"/>
    <dgm:cxn modelId="{EC2DAE10-A2F7-0C42-BD1A-A5CC8FD9853D}" type="presParOf" srcId="{92096615-9D1C-FE47-B0D2-D32597DD2AE0}" destId="{25AD554A-0439-FA4F-8458-6EF3085219CF}" srcOrd="9" destOrd="0" presId="urn:microsoft.com/office/officeart/2005/8/layout/hChevron3"/>
    <dgm:cxn modelId="{E48313D4-8784-194F-B34F-CA8A723999E0}" type="presParOf" srcId="{92096615-9D1C-FE47-B0D2-D32597DD2AE0}" destId="{15E518AE-A502-8346-B23D-8C0916E8DCA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1D7E4-AB93-F74A-BA78-E3E9B221D921}">
      <dsp:nvSpPr>
        <dsp:cNvPr id="0" name=""/>
        <dsp:cNvSpPr/>
      </dsp:nvSpPr>
      <dsp:spPr>
        <a:xfrm>
          <a:off x="2316" y="1676084"/>
          <a:ext cx="2774258" cy="711830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2316" y="1676084"/>
        <a:ext cx="2596301" cy="711830"/>
      </dsp:txXfrm>
    </dsp:sp>
    <dsp:sp modelId="{B39B2BC2-CCEE-1D49-A26D-BA115C8F1950}">
      <dsp:nvSpPr>
        <dsp:cNvPr id="0" name=""/>
        <dsp:cNvSpPr/>
      </dsp:nvSpPr>
      <dsp:spPr>
        <a:xfrm>
          <a:off x="2218469" y="1689100"/>
          <a:ext cx="1378213" cy="685799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561369" y="1689100"/>
        <a:ext cx="692414" cy="685799"/>
      </dsp:txXfrm>
    </dsp:sp>
    <dsp:sp modelId="{51336339-5694-3C44-9730-9110E8AD15FA}">
      <dsp:nvSpPr>
        <dsp:cNvPr id="0" name=""/>
        <dsp:cNvSpPr/>
      </dsp:nvSpPr>
      <dsp:spPr>
        <a:xfrm>
          <a:off x="3038577" y="1689099"/>
          <a:ext cx="1443177" cy="68580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381477" y="1689099"/>
        <a:ext cx="757377" cy="685800"/>
      </dsp:txXfrm>
    </dsp:sp>
    <dsp:sp modelId="{B404A18E-2C49-1B4A-940B-82D6B6DA72E1}">
      <dsp:nvSpPr>
        <dsp:cNvPr id="0" name=""/>
        <dsp:cNvSpPr/>
      </dsp:nvSpPr>
      <dsp:spPr>
        <a:xfrm>
          <a:off x="3923648" y="1689100"/>
          <a:ext cx="1440749" cy="685799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4266548" y="1689100"/>
        <a:ext cx="754950" cy="685799"/>
      </dsp:txXfrm>
    </dsp:sp>
    <dsp:sp modelId="{AD4B63BE-945E-A343-8CD3-51200071FF16}">
      <dsp:nvSpPr>
        <dsp:cNvPr id="0" name=""/>
        <dsp:cNvSpPr/>
      </dsp:nvSpPr>
      <dsp:spPr>
        <a:xfrm>
          <a:off x="4806292" y="1689100"/>
          <a:ext cx="2150296" cy="685799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149192" y="1689100"/>
        <a:ext cx="1464497" cy="685799"/>
      </dsp:txXfrm>
    </dsp:sp>
    <dsp:sp modelId="{15E518AE-A502-8346-B23D-8C0916E8DCA4}">
      <dsp:nvSpPr>
        <dsp:cNvPr id="0" name=""/>
        <dsp:cNvSpPr/>
      </dsp:nvSpPr>
      <dsp:spPr>
        <a:xfrm>
          <a:off x="6398483" y="1689100"/>
          <a:ext cx="2743199" cy="685799"/>
        </a:xfrm>
        <a:prstGeom prst="chevron">
          <a:avLst/>
        </a:prstGeom>
        <a:solidFill>
          <a:srgbClr val="E1C2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741383" y="1689100"/>
        <a:ext cx="2057400" cy="68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FD959-5E5B-6D43-9991-44B0F1C91E3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77339-BB3C-1E49-B726-84FE17A77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488E3-254D-40E4-84D1-38FD1431B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6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488E3-254D-40E4-84D1-38FD1431B5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5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488E3-254D-40E4-84D1-38FD1431B5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2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488E3-254D-40E4-84D1-38FD1431B5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9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23DD-70A8-314E-869B-A404DA39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5174"/>
            <a:ext cx="7886700" cy="1325563"/>
          </a:xfrm>
        </p:spPr>
        <p:txBody>
          <a:bodyPr>
            <a:normAutofit/>
          </a:bodyPr>
          <a:lstStyle>
            <a:lvl1pPr algn="ctr">
              <a:defRPr sz="32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5B358-A30F-124D-B3BE-F6BAE13128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2765" y="5650164"/>
            <a:ext cx="1911635" cy="586872"/>
          </a:xfrm>
          <a:prstGeom prst="rect">
            <a:avLst/>
          </a:prstGeom>
        </p:spPr>
      </p:pic>
      <p:pic>
        <p:nvPicPr>
          <p:cNvPr id="10" name="Picture 2" descr="https://dl.boxcloud.com/api/2.0/internal_files/511429183655/versions/542951563946/representations/png_paged_2048x2048/content/1.png?access_token=1!KgKu-xLkxBV4etf79wyw4l7yoQznXAOjAZbUoOj7vFohz4SwhfVGikRYVvc5jgJhDGzLB2ATKK8Uoy-dR-EkEYfaI_h0UMuCT_FItAKqV8qgUn9cbsOuLd-igrmRW4UqulcfPezKKKVrchMz7nyuF7Q8um9ED5kw4IEW88RfZC25yBIJ5Wbcsae8XsFesTMqDca5rENKTxcuX4oeSMfNAk4BeakHbsgn1uDNuW7ITxIiZLaBTLQ81qpkw-mCi035g6AcGFyQfv2MPQDOQU2BZpsniqKY_QpPEqRLOqUut2_fFaR0Mi-tTagIRI9IzYW7sXSuGshe-HQRzt5vcg6vZAmiINbTiV6cueKqjq3O_MALZ-T-52rtzzEETcN_ofduHMCcy3F8a-3dJmuzprZFe5VtYxnzo08VG-7ogZtwNs8gXjbINc0Wj3AlqHgNX-pLEwih7qX1-fK237gGjCrLpRNeBcGH5tPuFCyKvQ2WpOvqMWuAXEzaxP84s2zS_ZjM7smKFqMBoKeG83C3HRLbhiLfnjYMqr58j8ppfWPCVzaLf34-PhzLq9K2HuxiPDcR&amp;box_client_name=box-content-preview&amp;box_client_version=2.36.0">
            <a:extLst>
              <a:ext uri="{FF2B5EF4-FFF2-40B4-BE49-F238E27FC236}">
                <a16:creationId xmlns:a16="http://schemas.microsoft.com/office/drawing/2014/main" id="{032897D4-809E-8343-8BAB-2A166B5F4C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22494"/>
            <a:ext cx="1604687" cy="8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6CB5FA-7C7C-334E-8EF2-F3388623F4F3}"/>
              </a:ext>
            </a:extLst>
          </p:cNvPr>
          <p:cNvSpPr/>
          <p:nvPr userDrawn="1"/>
        </p:nvSpPr>
        <p:spPr>
          <a:xfrm>
            <a:off x="0" y="4913727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0060A8">
                  <a:shade val="30000"/>
                  <a:satMod val="115000"/>
                </a:srgbClr>
              </a:gs>
              <a:gs pos="50000">
                <a:srgbClr val="0060A8">
                  <a:shade val="67500"/>
                  <a:satMod val="115000"/>
                </a:srgbClr>
              </a:gs>
              <a:gs pos="100000">
                <a:srgbClr val="0060A8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52458-B3CD-9B47-AC09-739695E0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386516"/>
            <a:ext cx="3086100" cy="365125"/>
          </a:xfrm>
        </p:spPr>
        <p:txBody>
          <a:bodyPr/>
          <a:lstStyle>
            <a:lvl1pPr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3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1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64905-B1ED-1D4C-AB2D-15F7930A5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4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1B2A9C-C209-DB41-AD94-EAC6A666180D}"/>
              </a:ext>
            </a:extLst>
          </p:cNvPr>
          <p:cNvCxnSpPr/>
          <p:nvPr userDrawn="1"/>
        </p:nvCxnSpPr>
        <p:spPr>
          <a:xfrm>
            <a:off x="0" y="6315571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D4F4B6-E36D-E54F-B7A9-3E1879FBEFA6}"/>
              </a:ext>
            </a:extLst>
          </p:cNvPr>
          <p:cNvCxnSpPr/>
          <p:nvPr userDrawn="1"/>
        </p:nvCxnSpPr>
        <p:spPr>
          <a:xfrm>
            <a:off x="0" y="563292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dl.boxcloud.com/api/2.0/internal_files/511420571683/versions/542951721946/representations/png_paged_2048x2048/content/1.png?access_token=1!K1a-y_TUhkoHw5LrUO2xXskov0ovB8YuFkR0rzNQz4lLz6E-VTYjdWG0jsuu7fLGI-xwKdlD_bN96bTk7Kw-hAwlOr7M1z0RgREnAYx3jKRfGLfKsKmhWoNzVyXLWGZYEr-gGiNqWCwMzH4CYAsseO3Zoy1yQIDgOtpy1lK4JJ51DsE3rlvUsVYBUvKkLdmvp0sYFxNv1QqmNSQtjEBf1XBdl8vyLYgxtufdwiyE3hgN29ip4ceUwL-FT2LojeRYiERxgCl1VEyuA9l0ZHl6nevEBNT_ax_frkiNC9HqxgszHJqQd1Ezv1rc0APyYN5ybfjNG0OEgswwDSaDhUMpS7HfDPUYNY2jqxH17GhBhYFttQgrmE12U6hKUq-dRZnfJ1N4Z33B7Z1q0c14z5os42QupPo_TxoLnotu3jcr4SEJu1EfTkK_XBk8X_Erhr0Kv8Pfl0ISCwS1aXZXUELcWONdhGVCsX1fyhY4A1AuLpLdQqeMB9Aiue0fXuLjNW5Ox69CiK82-nuneNxh09GXQypRNu8LgpOjxK4BAvZjS0EEAn9uo7B8i1afG1N-baon&amp;box_client_name=box-content-preview&amp;box_client_version=2.36.0">
            <a:extLst>
              <a:ext uri="{FF2B5EF4-FFF2-40B4-BE49-F238E27FC236}">
                <a16:creationId xmlns:a16="http://schemas.microsoft.com/office/drawing/2014/main" id="{47B7F325-3E3C-B149-A9D0-EDC474315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" y="6385082"/>
            <a:ext cx="398315" cy="4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4661E5-11D1-9146-A7E1-C725A39E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965" y="6412008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E76D5B0A-B1AC-064B-83C4-2F03DE9AE4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286D1E-2B61-B94F-8A29-2539B046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8"/>
            <a:ext cx="9144000" cy="551148"/>
          </a:xfrm>
        </p:spPr>
        <p:txBody>
          <a:bodyPr>
            <a:normAutofit/>
          </a:bodyPr>
          <a:lstStyle>
            <a:lvl1pPr algn="ctr"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45EA076-B236-4647-9DAF-1C7B3E0B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23388"/>
            <a:ext cx="3086100" cy="365125"/>
          </a:xfr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F7643-F25F-664B-B996-8F15D8B027D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52C2-2456-E54F-ADA5-4D9D3F87A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ScK1yTvD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"/>
            <a:ext cx="8229600" cy="551147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Recommendations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965" y="6412008"/>
            <a:ext cx="2057400" cy="365125"/>
          </a:xfrm>
        </p:spPr>
        <p:txBody>
          <a:bodyPr/>
          <a:lstStyle/>
          <a:p>
            <a:r>
              <a:rPr lang="en-US" dirty="0"/>
              <a:t>i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315571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63292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dl.boxcloud.com/api/2.0/internal_files/511420571683/versions/542951721946/representations/png_paged_2048x2048/content/1.png?access_token=1!K1a-y_TUhkoHw5LrUO2xXskov0ovB8YuFkR0rzNQz4lLz6E-VTYjdWG0jsuu7fLGI-xwKdlD_bN96bTk7Kw-hAwlOr7M1z0RgREnAYx3jKRfGLfKsKmhWoNzVyXLWGZYEr-gGiNqWCwMzH4CYAsseO3Zoy1yQIDgOtpy1lK4JJ51DsE3rlvUsVYBUvKkLdmvp0sYFxNv1QqmNSQtjEBf1XBdl8vyLYgxtufdwiyE3hgN29ip4ceUwL-FT2LojeRYiERxgCl1VEyuA9l0ZHl6nevEBNT_ax_frkiNC9HqxgszHJqQd1Ezv1rc0APyYN5ybfjNG0OEgswwDSaDhUMpS7HfDPUYNY2jqxH17GhBhYFttQgrmE12U6hKUq-dRZnfJ1N4Z33B7Z1q0c14z5os42QupPo_TxoLnotu3jcr4SEJu1EfTkK_XBk8X_Erhr0Kv8Pfl0ISCwS1aXZXUELcWONdhGVCsX1fyhY4A1AuLpLdQqeMB9Aiue0fXuLjNW5Ox69CiK82-nuneNxh09GXQypRNu8LgpOjxK4BAvZjS0EEAn9uo7B8i1afG1N-baon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" y="6385082"/>
            <a:ext cx="398315" cy="4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EE5D83-021A-4A9D-99BD-AAF6F7968517}"/>
              </a:ext>
            </a:extLst>
          </p:cNvPr>
          <p:cNvSpPr/>
          <p:nvPr/>
        </p:nvSpPr>
        <p:spPr>
          <a:xfrm>
            <a:off x="882731" y="1277644"/>
            <a:ext cx="6903249" cy="428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Unified title slide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Unified timeline slide (for people talks)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recommended slide template (from Mel)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Sarpong group lit template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structures same size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reaction schemes etc.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Remove transitions that overlap (every slide should be readable)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 slides are explicit, should be very little information in presentation that is not on the slide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 “takeaway” messages on each slide to summarize information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References should have descriptions on the slide and be ACS format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Presentations should be proofread for accuracy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Sent to Website job as a PDF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Useful video for making catalytic cycles: </a:t>
            </a:r>
            <a:r>
              <a:rPr lang="en-US" dirty="0">
                <a:hlinkClick r:id="rId4"/>
              </a:rPr>
              <a:t>https://www.youtube.com/watch?v=PScK1yTvDVI</a:t>
            </a: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4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0" y="547672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b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765" y="5650164"/>
            <a:ext cx="1911635" cy="586872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790700" y="5408741"/>
            <a:ext cx="5562600" cy="1136437"/>
          </a:xfrm>
        </p:spPr>
        <p:txBody>
          <a:bodyPr>
            <a:norm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Sarpong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Group Meeting 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April 17, 2020</a:t>
            </a:r>
            <a:endParaRPr 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https://dl.boxcloud.com/api/2.0/internal_files/511429183655/versions/542951563946/representations/png_paged_2048x2048/content/1.png?access_token=1!KgKu-xLkxBV4etf79wyw4l7yoQznXAOjAZbUoOj7vFohz4SwhfVGikRYVvc5jgJhDGzLB2ATKK8Uoy-dR-EkEYfaI_h0UMuCT_FItAKqV8qgUn9cbsOuLd-igrmRW4UqulcfPezKKKVrchMz7nyuF7Q8um9ED5kw4IEW88RfZC25yBIJ5Wbcsae8XsFesTMqDca5rENKTxcuX4oeSMfNAk4BeakHbsgn1uDNuW7ITxIiZLaBTLQ81qpkw-mCi035g6AcGFyQfv2MPQDOQU2BZpsniqKY_QpPEqRLOqUut2_fFaR0Mi-tTagIRI9IzYW7sXSuGshe-HQRzt5vcg6vZAmiINbTiV6cueKqjq3O_MALZ-T-52rtzzEETcN_ofduHMCcy3F8a-3dJmuzprZFe5VtYxnzo08VG-7ogZtwNs8gXjbINc0Wj3AlqHgNX-pLEwih7qX1-fK237gGjCrLpRNeBcGH5tPuFCyKvQ2WpOvqMWuAXEzaxP84s2zS_ZjM7smKFqMBoKeG83C3HRLbhiLfnjYMqr58j8ppfWPCVzaLf34-PhzLq9K2HuxiPDcR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22494"/>
            <a:ext cx="1604687" cy="8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913727"/>
            <a:ext cx="9144000" cy="152400"/>
          </a:xfrm>
          <a:prstGeom prst="rect">
            <a:avLst/>
          </a:prstGeom>
          <a:gradFill flip="none" rotWithShape="1">
            <a:gsLst>
              <a:gs pos="0">
                <a:srgbClr val="0060A8">
                  <a:shade val="30000"/>
                  <a:satMod val="115000"/>
                </a:srgbClr>
              </a:gs>
              <a:gs pos="50000">
                <a:srgbClr val="0060A8">
                  <a:shade val="67500"/>
                  <a:satMod val="115000"/>
                </a:srgbClr>
              </a:gs>
              <a:gs pos="100000">
                <a:srgbClr val="0060A8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55101" y="2017697"/>
            <a:ext cx="4409162" cy="22035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82142" y="2934818"/>
            <a:ext cx="75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6670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"/>
            <a:ext cx="8229600" cy="551147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965" y="6412008"/>
            <a:ext cx="20574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315571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63292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dl.boxcloud.com/api/2.0/internal_files/511420571683/versions/542951721946/representations/png_paged_2048x2048/content/1.png?access_token=1!K1a-y_TUhkoHw5LrUO2xXskov0ovB8YuFkR0rzNQz4lLz6E-VTYjdWG0jsuu7fLGI-xwKdlD_bN96bTk7Kw-hAwlOr7M1z0RgREnAYx3jKRfGLfKsKmhWoNzVyXLWGZYEr-gGiNqWCwMzH4CYAsseO3Zoy1yQIDgOtpy1lK4JJ51DsE3rlvUsVYBUvKkLdmvp0sYFxNv1QqmNSQtjEBf1XBdl8vyLYgxtufdwiyE3hgN29ip4ceUwL-FT2LojeRYiERxgCl1VEyuA9l0ZHl6nevEBNT_ax_frkiNC9HqxgszHJqQd1Ezv1rc0APyYN5ybfjNG0OEgswwDSaDhUMpS7HfDPUYNY2jqxH17GhBhYFttQgrmE12U6hKUq-dRZnfJ1N4Z33B7Z1q0c14z5os42QupPo_TxoLnotu3jcr4SEJu1EfTkK_XBk8X_Erhr0Kv8Pfl0ISCwS1aXZXUELcWONdhGVCsX1fyhY4A1AuLpLdQqeMB9Aiue0fXuLjNW5Ox69CiK82-nuneNxh09GXQypRNu8LgpOjxK4BAvZjS0EEAn9uo7B8i1afG1N-baon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" y="6385082"/>
            <a:ext cx="398315" cy="4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" name="Diagram 86"/>
          <p:cNvGraphicFramePr/>
          <p:nvPr/>
        </p:nvGraphicFramePr>
        <p:xfrm>
          <a:off x="0" y="1646406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655518"/>
            <a:ext cx="639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Timeline (for lit talks only) – see Justin’s lit talk (</a:t>
            </a:r>
            <a:r>
              <a:rPr lang="en-US"/>
              <a:t>on box) as </a:t>
            </a:r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0940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"/>
            <a:ext cx="8229600" cy="551147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Synthesis of (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)-</a:t>
            </a:r>
            <a:r>
              <a:rPr lang="en-US" sz="2400" i="1" dirty="0" err="1">
                <a:latin typeface="Arial" charset="0"/>
                <a:ea typeface="Arial" charset="0"/>
                <a:cs typeface="Arial" charset="0"/>
              </a:rPr>
              <a:t>carvone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 derived </a:t>
            </a:r>
            <a:r>
              <a:rPr lang="en-US" sz="2400" i="1" dirty="0" err="1">
                <a:latin typeface="Arial" charset="0"/>
                <a:ea typeface="Arial" charset="0"/>
                <a:cs typeface="Arial" charset="0"/>
              </a:rPr>
              <a:t>cyclobutanols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965" y="6412008"/>
            <a:ext cx="2057400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315571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63292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dl.boxcloud.com/api/2.0/internal_files/511420571683/versions/542951721946/representations/png_paged_2048x2048/content/1.png?access_token=1!K1a-y_TUhkoHw5LrUO2xXskov0ovB8YuFkR0rzNQz4lLz6E-VTYjdWG0jsuu7fLGI-xwKdlD_bN96bTk7Kw-hAwlOr7M1z0RgREnAYx3jKRfGLfKsKmhWoNzVyXLWGZYEr-gGiNqWCwMzH4CYAsseO3Zoy1yQIDgOtpy1lK4JJ51DsE3rlvUsVYBUvKkLdmvp0sYFxNv1QqmNSQtjEBf1XBdl8vyLYgxtufdwiyE3hgN29ip4ceUwL-FT2LojeRYiERxgCl1VEyuA9l0ZHl6nevEBNT_ax_frkiNC9HqxgszHJqQd1Ezv1rc0APyYN5ybfjNG0OEgswwDSaDhUMpS7HfDPUYNY2jqxH17GhBhYFttQgrmE12U6hKUq-dRZnfJ1N4Z33B7Z1q0c14z5os42QupPo_TxoLnotu3jcr4SEJu1EfTkK_XBk8X_Erhr0Kv8Pfl0ISCwS1aXZXUELcWONdhGVCsX1fyhY4A1AuLpLdQqeMB9Aiue0fXuLjNW5Ox69CiK82-nuneNxh09GXQypRNu8LgpOjxK4BAvZjS0EEAn9uo7B8i1afG1N-baon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" y="6385082"/>
            <a:ext cx="398315" cy="4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32" y="815042"/>
            <a:ext cx="1333500" cy="14986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780" y="940041"/>
            <a:ext cx="1371600" cy="11938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374" y="2832652"/>
            <a:ext cx="1435100" cy="889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458" y="4697069"/>
            <a:ext cx="1231900" cy="1016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3284" y="3258819"/>
            <a:ext cx="304800" cy="1778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8446" y="5222012"/>
            <a:ext cx="304800" cy="1778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7760" y="2854225"/>
            <a:ext cx="1270000" cy="889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7760" y="4886559"/>
            <a:ext cx="1282700" cy="9017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5928" y="3851984"/>
            <a:ext cx="457200" cy="2032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5928" y="5886018"/>
            <a:ext cx="457200" cy="1778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6284" y="2659329"/>
            <a:ext cx="2311400" cy="13208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0904" y="4482017"/>
            <a:ext cx="2286000" cy="13208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8369" y="4169133"/>
            <a:ext cx="139700" cy="1397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7760" y="1228440"/>
            <a:ext cx="2032000" cy="9144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73734" y="1216933"/>
            <a:ext cx="1892300" cy="914400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457200" y="6482841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charset="0"/>
                <a:ea typeface="Arial" charset="0"/>
                <a:cs typeface="Arial" charset="0"/>
              </a:rPr>
              <a:t>Ti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(III) cyclization: Bermejo, F.A. et al. 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Tetrahedron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>
                <a:latin typeface="Arial" charset="0"/>
                <a:ea typeface="Arial" charset="0"/>
                <a:cs typeface="Arial" charset="0"/>
              </a:rPr>
              <a:t>2006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62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, 8933–8942. </a:t>
            </a:r>
          </a:p>
        </p:txBody>
      </p:sp>
    </p:spTree>
    <p:extLst>
      <p:ext uri="{BB962C8B-B14F-4D97-AF65-F5344CB8AC3E}">
        <p14:creationId xmlns:p14="http://schemas.microsoft.com/office/powerpoint/2010/main" val="27279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"/>
            <a:ext cx="8229600" cy="551147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Acknowledgements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965" y="6412008"/>
            <a:ext cx="20574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219200" y="5324474"/>
            <a:ext cx="8229600" cy="152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315571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63292"/>
            <a:ext cx="9144000" cy="0"/>
          </a:xfrm>
          <a:prstGeom prst="line">
            <a:avLst/>
          </a:prstGeom>
          <a:ln w="31750">
            <a:solidFill>
              <a:srgbClr val="006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dl.boxcloud.com/api/2.0/internal_files/511420571683/versions/542951721946/representations/png_paged_2048x2048/content/1.png?access_token=1!K1a-y_TUhkoHw5LrUO2xXskov0ovB8YuFkR0rzNQz4lLz6E-VTYjdWG0jsuu7fLGI-xwKdlD_bN96bTk7Kw-hAwlOr7M1z0RgREnAYx3jKRfGLfKsKmhWoNzVyXLWGZYEr-gGiNqWCwMzH4CYAsseO3Zoy1yQIDgOtpy1lK4JJ51DsE3rlvUsVYBUvKkLdmvp0sYFxNv1QqmNSQtjEBf1XBdl8vyLYgxtufdwiyE3hgN29ip4ceUwL-FT2LojeRYiERxgCl1VEyuA9l0ZHl6nevEBNT_ax_frkiNC9HqxgszHJqQd1Ezv1rc0APyYN5ybfjNG0OEgswwDSaDhUMpS7HfDPUYNY2jqxH17GhBhYFttQgrmE12U6hKUq-dRZnfJ1N4Z33B7Z1q0c14z5os42QupPo_TxoLnotu3jcr4SEJu1EfTkK_XBk8X_Erhr0Kv8Pfl0ISCwS1aXZXUELcWONdhGVCsX1fyhY4A1AuLpLdQqeMB9Aiue0fXuLjNW5Ox69CiK82-nuneNxh09GXQypRNu8LgpOjxK4BAvZjS0EEAn9uo7B8i1afG1N-baon&amp;box_client_name=box-content-preview&amp;box_client_version=2.36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" y="6385082"/>
            <a:ext cx="398315" cy="4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https://i0.wp.com/sarponggroup.com/wp-content/uploads/2020/01/grouppic_right-copy.jpg?w=108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1" y="1437216"/>
            <a:ext cx="4637128" cy="39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86420" y="1484526"/>
            <a:ext cx="24304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Prof. Richmond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Sarpong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Sarpong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group</a:t>
            </a:r>
          </a:p>
          <a:p>
            <a:pPr algn="ctr"/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Dr. Hasan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Celik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(NMR)</a:t>
            </a:r>
          </a:p>
          <a:p>
            <a:pPr algn="ctr"/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Dr. Nick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Settineri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(X-ray)</a:t>
            </a:r>
          </a:p>
        </p:txBody>
      </p:sp>
    </p:spTree>
    <p:extLst>
      <p:ext uri="{BB962C8B-B14F-4D97-AF65-F5344CB8AC3E}">
        <p14:creationId xmlns:p14="http://schemas.microsoft.com/office/powerpoint/2010/main" val="67120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3932</TotalTime>
  <Words>208</Words>
  <Application>Microsoft Office PowerPoint</Application>
  <PresentationFormat>On-screen Show (4:3)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Symbol</vt:lpstr>
      <vt:lpstr>Office Theme</vt:lpstr>
      <vt:lpstr>Recommendations</vt:lpstr>
      <vt:lpstr>Title </vt:lpstr>
      <vt:lpstr>Title</vt:lpstr>
      <vt:lpstr>Synthesis of (S)-carvone derived cyclobutanols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Mel Perea</dc:creator>
  <cp:lastModifiedBy>Ian Bakanas</cp:lastModifiedBy>
  <cp:revision>35</cp:revision>
  <dcterms:created xsi:type="dcterms:W3CDTF">2020-04-17T05:21:04Z</dcterms:created>
  <dcterms:modified xsi:type="dcterms:W3CDTF">2020-04-20T22:22:55Z</dcterms:modified>
</cp:coreProperties>
</file>